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5"/>
  </p:notesMasterIdLst>
  <p:sldIdLst>
    <p:sldId id="257" r:id="rId2"/>
    <p:sldId id="256" r:id="rId3"/>
    <p:sldId id="259" r:id="rId4"/>
  </p:sldIdLst>
  <p:sldSz cx="6858000" cy="12192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4604" autoAdjust="0"/>
  </p:normalViewPr>
  <p:slideViewPr>
    <p:cSldViewPr snapToGrid="0">
      <p:cViewPr varScale="1">
        <p:scale>
          <a:sx n="24" d="100"/>
          <a:sy n="24" d="100"/>
        </p:scale>
        <p:origin x="212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1F084C4-968A-4316-8CE1-F0B55BD5AC07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F41A0BA-4696-4443-964A-EF4704FCF4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6899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41A0BA-4696-4443-964A-EF4704FCF49C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374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156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6169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231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1111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90505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808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462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2552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705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232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0778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D32F7-4DDA-46FC-8070-7120887257A2}" type="datetimeFigureOut">
              <a:rPr lang="he-IL" smtClean="0"/>
              <a:t>ז'/אדר ב/תשפ"ב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38A83-D06A-4A28-955A-7E6EFC1F796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922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>
            <a:extLst>
              <a:ext uri="{FF2B5EF4-FFF2-40B4-BE49-F238E27FC236}">
                <a16:creationId xmlns:a16="http://schemas.microsoft.com/office/drawing/2014/main" id="{C468E324-3E7A-497D-B13C-C907024C6F5F}"/>
              </a:ext>
            </a:extLst>
          </p:cNvPr>
          <p:cNvSpPr txBox="1">
            <a:spLocks/>
          </p:cNvSpPr>
          <p:nvPr/>
        </p:nvSpPr>
        <p:spPr>
          <a:xfrm flipH="1">
            <a:off x="-1" y="1899481"/>
            <a:ext cx="3636335" cy="3686015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7500"/>
          </a:bodyPr>
          <a:lstStyle>
            <a:lvl1pPr algn="l" defTabSz="6858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he-IL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דו"ח סיכום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3955 Delmont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29919A2-48C2-4400-ABE9-FECDDC2B1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733" y="328885"/>
            <a:ext cx="3221666" cy="4837068"/>
          </a:xfrm>
          <a:prstGeom prst="rect">
            <a:avLst/>
          </a:prstGeom>
        </p:spPr>
      </p:pic>
      <p:cxnSp>
        <p:nvCxnSpPr>
          <p:cNvPr id="6" name="מחבר ישר 5">
            <a:extLst>
              <a:ext uri="{FF2B5EF4-FFF2-40B4-BE49-F238E27FC236}">
                <a16:creationId xmlns:a16="http://schemas.microsoft.com/office/drawing/2014/main" id="{3395BB9F-BA47-4931-AA8F-75D6413011A0}"/>
              </a:ext>
            </a:extLst>
          </p:cNvPr>
          <p:cNvCxnSpPr>
            <a:cxnSpLocks/>
          </p:cNvCxnSpPr>
          <p:nvPr/>
        </p:nvCxnSpPr>
        <p:spPr>
          <a:xfrm>
            <a:off x="211599" y="5644663"/>
            <a:ext cx="64348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מלבן מעוגל 6">
            <a:extLst>
              <a:ext uri="{FF2B5EF4-FFF2-40B4-BE49-F238E27FC236}">
                <a16:creationId xmlns:a16="http://schemas.microsoft.com/office/drawing/2014/main" id="{55C1B62F-E867-4B45-89E7-768252383C7D}"/>
              </a:ext>
            </a:extLst>
          </p:cNvPr>
          <p:cNvSpPr/>
          <p:nvPr/>
        </p:nvSpPr>
        <p:spPr>
          <a:xfrm>
            <a:off x="211599" y="6123375"/>
            <a:ext cx="6434800" cy="3785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1" anchor="b">
            <a:normAutofit fontScale="62500" lnSpcReduction="20000"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Single Family – Flip – 3955 Delmont Dr. Indianapolis, IN</a:t>
            </a:r>
            <a:endParaRPr lang="he-IL" sz="2800" b="1" spc="-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1B00C2E-DA2A-43A3-88A6-6B438E6B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94125" y="11819697"/>
            <a:ext cx="1737001" cy="37230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90E12743-7C05-46B6-A670-712F3FF2BF46}" type="datetime13">
              <a:rPr lang="he-IL" sz="1600" b="1" cap="all" smtClean="0">
                <a:solidFill>
                  <a:schemeClr val="bg1"/>
                </a:solidFill>
              </a:rPr>
              <a:pPr algn="ctr"/>
              <a:t>10.03.2022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1" name="מציין מיקום של כותרת תחתונה 6">
            <a:extLst>
              <a:ext uri="{FF2B5EF4-FFF2-40B4-BE49-F238E27FC236}">
                <a16:creationId xmlns:a16="http://schemas.microsoft.com/office/drawing/2014/main" id="{CCF5B741-8C69-452A-ACA0-08722B109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2371762" y="11819697"/>
            <a:ext cx="4486238" cy="378546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r>
              <a:rPr lang="he-IL" sz="1600" b="1" dirty="0">
                <a:solidFill>
                  <a:schemeClr val="bg1"/>
                </a:solidFill>
              </a:rPr>
              <a:t>דו"ח </a:t>
            </a:r>
            <a:r>
              <a:rPr lang="he-IL" sz="1600" b="1" dirty="0" err="1">
                <a:solidFill>
                  <a:schemeClr val="bg1"/>
                </a:solidFill>
              </a:rPr>
              <a:t>פרוייקט</a:t>
            </a:r>
            <a:r>
              <a:rPr lang="he-IL" sz="1600" b="1" dirty="0">
                <a:solidFill>
                  <a:schemeClr val="bg1"/>
                </a:solidFill>
              </a:rPr>
              <a:t> - </a:t>
            </a:r>
            <a:r>
              <a:rPr lang="en-US" sz="1600" b="1" dirty="0">
                <a:solidFill>
                  <a:schemeClr val="bg1"/>
                </a:solidFill>
              </a:rPr>
              <a:t>ADL USA INVESTMENTS LLC</a:t>
            </a:r>
          </a:p>
        </p:txBody>
      </p:sp>
      <p:sp>
        <p:nvSpPr>
          <p:cNvPr id="12" name="מציין מיקום של מספר שקופית 7">
            <a:extLst>
              <a:ext uri="{FF2B5EF4-FFF2-40B4-BE49-F238E27FC236}">
                <a16:creationId xmlns:a16="http://schemas.microsoft.com/office/drawing/2014/main" id="{456ABA17-2DFE-4FD2-AF50-5F768B2A5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2848" y="11817700"/>
            <a:ext cx="555816" cy="37230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3A98EE3D-8CD1-4C3F-BD1C-C98C9596463C}" type="slidenum">
              <a:rPr lang="en-US" sz="1600" b="1" cap="all" smtClean="0">
                <a:solidFill>
                  <a:schemeClr val="bg1"/>
                </a:solidFill>
              </a:rPr>
              <a:pPr algn="ctr"/>
              <a:t>1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813F76B7-327F-4F22-B420-936D4326D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13" b="94330" l="5507" r="93935">
                        <a14:foregroundMark x1="47326" y1="49794" x2="47326" y2="49794"/>
                        <a14:foregroundMark x1="42298" y1="50515" x2="42298" y2="50515"/>
                        <a14:foregroundMark x1="40463" y1="59897" x2="40463" y2="59897"/>
                        <a14:foregroundMark x1="48125" y1="59794" x2="48125" y2="59794"/>
                        <a14:foregroundMark x1="39671" y1="83088" x2="40731" y2="83079"/>
                        <a14:foregroundMark x1="72402" y1="81809" x2="73756" y2="81690"/>
                        <a14:foregroundMark x1="58899" y1="82990" x2="59389" y2="82947"/>
                        <a14:foregroundMark x1="81384" y1="82001" x2="82700" y2="82066"/>
                        <a14:foregroundMark x1="51908" y1="81241" x2="52514" y2="81443"/>
                        <a14:foregroundMark x1="44864" y1="78887" x2="46035" y2="79278"/>
                        <a14:foregroundMark x1="58752" y1="81700" x2="59410" y2="81727"/>
                        <a14:foregroundMark x1="85128" y1="78866" x2="87207" y2="78410"/>
                        <a14:foregroundMark x1="78393" y1="80341" x2="79575" y2="80082"/>
                        <a14:foregroundMark x1="72095" y1="81722" x2="74033" y2="81297"/>
                        <a14:foregroundMark x1="16072" y1="84466" x2="16711" y2="84362"/>
                        <a14:foregroundMark x1="53358" y1="85307" x2="54381" y2="85483"/>
                        <a14:foregroundMark x1="39664" y1="82949" x2="40739" y2="83134"/>
                        <a14:foregroundMark x1="59193" y1="85573" x2="59344" y2="85569"/>
                        <a14:foregroundMark x1="73044" y1="85481" x2="76345" y2="85550"/>
                        <a14:foregroundMark x1="91175" y1="84020" x2="91538" y2="83980"/>
                        <a14:foregroundMark x1="81876" y1="85048" x2="82700" y2="84957"/>
                        <a14:foregroundMark x1="13177" y1="76823" x2="15244" y2="76701"/>
                        <a14:foregroundMark x1="69114" y1="78144" x2="69354" y2="84639"/>
                        <a14:foregroundMark x1="52115" y1="85361" x2="53152" y2="85876"/>
                        <a14:foregroundMark x1="35196" y1="77423" x2="35595" y2="84742"/>
                        <a14:foregroundMark x1="27614" y1="78866" x2="27773" y2="83505"/>
                        <a14:foregroundMark x1="20511" y1="78866" x2="19633" y2="84433"/>
                        <a14:foregroundMark x1="6704" y1="79485" x2="5507" y2="84433"/>
                        <a14:foregroundMark x1="17398" y1="90825" x2="16520" y2="93093"/>
                        <a14:foregroundMark x1="19633" y1="91959" x2="19234" y2="93608"/>
                        <a14:foregroundMark x1="26097" y1="91649" x2="24741" y2="93093"/>
                        <a14:foregroundMark x1="30168" y1="91959" x2="30088" y2="93608"/>
                        <a14:foregroundMark x1="37909" y1="91753" x2="37909" y2="93299"/>
                        <a14:foregroundMark x1="43176" y1="91649" x2="43336" y2="92680"/>
                        <a14:foregroundMark x1="50120" y1="91443" x2="49561" y2="93299"/>
                        <a14:foregroundMark x1="56205" y1="93299" x2="56105" y2="93814"/>
                        <a14:foregroundMark x1="56325" y1="92680" x2="56205" y2="93299"/>
                        <a14:foregroundMark x1="56425" y1="92165" x2="56325" y2="92680"/>
                        <a14:foregroundMark x1="60575" y1="91649" x2="60814" y2="93299"/>
                        <a14:foregroundMark x1="66959" y1="90825" x2="64565" y2="91031"/>
                        <a14:foregroundMark x1="71828" y1="91649" x2="71907" y2="93814"/>
                        <a14:foregroundMark x1="77255" y1="92474" x2="76935" y2="91753"/>
                        <a14:foregroundMark x1="83662" y1="93093" x2="83480" y2="94330"/>
                        <a14:foregroundMark x1="83799" y1="92165" x2="83662" y2="93093"/>
                        <a14:foregroundMark x1="57861" y1="7629" x2="55946" y2="11856"/>
                        <a14:foregroundMark x1="45331" y1="7113" x2="45890" y2="7835"/>
                        <a14:foregroundMark x1="46688" y1="77010" x2="49162" y2="78144"/>
                        <a14:foregroundMark x1="48125" y1="81340" x2="48045" y2="81340"/>
                        <a14:foregroundMark x1="74381" y1="77938" x2="74381" y2="77938"/>
                        <a14:foregroundMark x1="30726" y1="78144" x2="31764" y2="79278"/>
                        <a14:backgroundMark x1="89785" y1="83711" x2="89785" y2="83711"/>
                        <a14:backgroundMark x1="89625" y1="79794" x2="88508" y2="84948"/>
                        <a14:backgroundMark x1="92897" y1="83505" x2="92897" y2="83505"/>
                        <a14:backgroundMark x1="92897" y1="84433" x2="92897" y2="84433"/>
                        <a14:backgroundMark x1="92179" y1="83093" x2="93057" y2="83711"/>
                        <a14:backgroundMark x1="93057" y1="79588" x2="93057" y2="79588"/>
                        <a14:backgroundMark x1="92019" y1="79278" x2="92019" y2="79278"/>
                        <a14:backgroundMark x1="93057" y1="78557" x2="93057" y2="78557"/>
                        <a14:backgroundMark x1="92578" y1="79072" x2="93296" y2="80722"/>
                        <a14:backgroundMark x1="92338" y1="78144" x2="92338" y2="78144"/>
                        <a14:backgroundMark x1="92179" y1="78763" x2="92179" y2="78763"/>
                        <a14:backgroundMark x1="89785" y1="77835" x2="89226" y2="79485"/>
                        <a14:backgroundMark x1="85076" y1="79485" x2="85076" y2="85670"/>
                        <a14:backgroundMark x1="84916" y1="79278" x2="84198" y2="78351"/>
                        <a14:backgroundMark x1="85315" y1="78557" x2="85315" y2="78557"/>
                        <a14:backgroundMark x1="85235" y1="78866" x2="85235" y2="79588"/>
                        <a14:backgroundMark x1="83799" y1="79485" x2="83799" y2="80412"/>
                        <a14:backgroundMark x1="84038" y1="79072" x2="83879" y2="79794"/>
                        <a14:backgroundMark x1="85475" y1="78866" x2="85475" y2="78866"/>
                        <a14:backgroundMark x1="85634" y1="78763" x2="85634" y2="78763"/>
                        <a14:backgroundMark x1="81325" y1="81443" x2="80766" y2="79485"/>
                        <a14:backgroundMark x1="81085" y1="82062" x2="80527" y2="78763"/>
                        <a14:backgroundMark x1="81245" y1="79485" x2="81245" y2="80206"/>
                        <a14:backgroundMark x1="80367" y1="79278" x2="80926" y2="80000"/>
                        <a14:backgroundMark x1="81484" y1="82165" x2="81484" y2="82165"/>
                        <a14:backgroundMark x1="81325" y1="81856" x2="81325" y2="81856"/>
                        <a14:backgroundMark x1="78931" y1="81649" x2="79649" y2="87320"/>
                        <a14:backgroundMark x1="76057" y1="80928" x2="76377" y2="82577"/>
                        <a14:backgroundMark x1="76616" y1="86598" x2="76377" y2="84639"/>
                        <a14:backgroundMark x1="76536" y1="79794" x2="76377" y2="81856"/>
                        <a14:backgroundMark x1="76217" y1="87216" x2="76057" y2="84639"/>
                        <a14:backgroundMark x1="76616" y1="85670" x2="76616" y2="85670"/>
                        <a14:backgroundMark x1="76536" y1="85361" x2="76536" y2="85361"/>
                        <a14:backgroundMark x1="76536" y1="85361" x2="76536" y2="85361"/>
                        <a14:backgroundMark x1="76536" y1="86289" x2="76536" y2="86289"/>
                        <a14:backgroundMark x1="70705" y1="84556" x2="70551" y2="88144"/>
                        <a14:backgroundMark x1="68236" y1="84708" x2="68236" y2="87216"/>
                        <a14:backgroundMark x1="66401" y1="81443" x2="66401" y2="82784"/>
                        <a14:backgroundMark x1="65842" y1="82371" x2="66241" y2="83299"/>
                        <a14:backgroundMark x1="65922" y1="80928" x2="66081" y2="82577"/>
                        <a14:backgroundMark x1="63927" y1="82165" x2="64246" y2="87732"/>
                        <a14:backgroundMark x1="61852" y1="77938" x2="61692" y2="87216"/>
                        <a14:backgroundMark x1="55866" y1="77423" x2="57143" y2="88660"/>
                        <a14:backgroundMark x1="49401" y1="77835" x2="49721" y2="86289"/>
                        <a14:backgroundMark x1="51556" y1="83093" x2="53034" y2="83933"/>
                        <a14:backgroundMark x1="47007" y1="83711" x2="46688" y2="82990"/>
                        <a14:backgroundMark x1="47007" y1="82990" x2="47007" y2="84227"/>
                        <a14:backgroundMark x1="44134" y1="79072" x2="43336" y2="82062"/>
                        <a14:backgroundMark x1="44453" y1="77423" x2="44134" y2="78866"/>
                        <a14:backgroundMark x1="44134" y1="78144" x2="44054" y2="79485"/>
                        <a14:backgroundMark x1="44054" y1="78557" x2="44054" y2="78557"/>
                        <a14:backgroundMark x1="44294" y1="79072" x2="44294" y2="79072"/>
                        <a14:backgroundMark x1="43176" y1="85361" x2="43735" y2="83093"/>
                        <a14:backgroundMark x1="43017" y1="82165" x2="43336" y2="84433"/>
                        <a14:backgroundMark x1="44134" y1="83299" x2="44134" y2="85876"/>
                        <a14:backgroundMark x1="42139" y1="76186" x2="40463" y2="82577"/>
                        <a14:backgroundMark x1="38867" y1="76701" x2="39346" y2="79278"/>
                        <a14:backgroundMark x1="36872" y1="75052" x2="36987" y2="77260"/>
                        <a14:backgroundMark x1="33759" y1="75567" x2="33940" y2="77537"/>
                        <a14:backgroundMark x1="31764" y1="74639" x2="32473" y2="76185"/>
                        <a14:backgroundMark x1="32588" y1="76206" x2="33759" y2="76186"/>
                        <a14:backgroundMark x1="27773" y1="76289" x2="32452" y2="76208"/>
                        <a14:backgroundMark x1="34318" y1="75052" x2="34181" y2="77515"/>
                        <a14:backgroundMark x1="40623" y1="83918" x2="40463" y2="82577"/>
                        <a14:backgroundMark x1="43895" y1="77629" x2="44613" y2="79072"/>
                        <a14:backgroundMark x1="31604" y1="80206" x2="32083" y2="83505"/>
                        <a14:backgroundMark x1="29419" y1="83411" x2="29370" y2="84433"/>
                        <a14:backgroundMark x1="25946" y1="83610" x2="26097" y2="86495"/>
                        <a14:backgroundMark x1="25459" y1="74330" x2="25703" y2="78976"/>
                        <a14:backgroundMark x1="22491" y1="81687" x2="22346" y2="84227"/>
                        <a14:backgroundMark x1="22745" y1="77216" x2="22620" y2="79414"/>
                        <a14:backgroundMark x1="21788" y1="72990" x2="21947" y2="78763"/>
                        <a14:backgroundMark x1="19099" y1="84294" x2="19234" y2="85670"/>
                        <a14:backgroundMark x1="18356" y1="76701" x2="18517" y2="78348"/>
                        <a14:backgroundMark x1="15243" y1="76701" x2="18117" y2="77423"/>
                        <a14:backgroundMark x1="18196" y1="76701" x2="19633" y2="76186"/>
                        <a14:backgroundMark x1="10694" y1="75361" x2="11413" y2="86082"/>
                        <a14:backgroundMark x1="14924" y1="79485" x2="15403" y2="84021"/>
                        <a14:backgroundMark x1="14206" y1="84227" x2="14685" y2="85361"/>
                        <a14:backgroundMark x1="7502" y1="79278" x2="7598" y2="79834"/>
                        <a14:backgroundMark x1="6145" y1="75979" x2="6225" y2="79072"/>
                        <a14:backgroundMark x1="7161" y1="85080" x2="6943" y2="85361"/>
                        <a14:backgroundMark x1="8540" y1="85155" x2="9417" y2="88144"/>
                        <a14:backgroundMark x1="76377" y1="85567" x2="76935" y2="87216"/>
                        <a14:backgroundMark x1="46608" y1="83711" x2="46688" y2="84433"/>
                        <a14:backgroundMark x1="84597" y1="93093" x2="84597" y2="93093"/>
                        <a14:backgroundMark x1="55148" y1="93299" x2="55148" y2="93299"/>
                        <a14:backgroundMark x1="55387" y1="92680" x2="55387" y2="92680"/>
                        <a14:backgroundMark x1="38707" y1="94227" x2="39904" y2="94227"/>
                        <a14:backgroundMark x1="26656" y1="93093" x2="26656" y2="9309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9527" y="252111"/>
            <a:ext cx="2397277" cy="1855832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7431C79-47A3-40A8-84F3-180155F42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29" y="7156092"/>
            <a:ext cx="5862680" cy="380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0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/>
        </p:nvSpPr>
        <p:spPr>
          <a:xfrm>
            <a:off x="428373" y="1097409"/>
            <a:ext cx="6133693" cy="383737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1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sz="20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דו"ח </a:t>
            </a:r>
            <a:r>
              <a:rPr lang="he-IL" sz="2000" b="1" spc="-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פרוייקט</a:t>
            </a:r>
            <a:endParaRPr lang="he-IL" sz="2000" b="1" spc="-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F7B286C-436A-4104-97F2-8C1997675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0" y="71814"/>
            <a:ext cx="836386" cy="647482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D033232-6658-4B8D-BE57-09F91452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4629" y="11819697"/>
            <a:ext cx="1841899" cy="37230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90E12743-7C05-46B6-A670-712F3FF2BF46}" type="datetime13">
              <a:rPr lang="he-IL" sz="1600" b="1" cap="all" smtClean="0">
                <a:solidFill>
                  <a:schemeClr val="bg1"/>
                </a:solidFill>
              </a:rPr>
              <a:pPr algn="ctr"/>
              <a:t>10.03.2022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7" name="מציין מיקום של כותרת תחתונה 6">
            <a:extLst>
              <a:ext uri="{FF2B5EF4-FFF2-40B4-BE49-F238E27FC236}">
                <a16:creationId xmlns:a16="http://schemas.microsoft.com/office/drawing/2014/main" id="{58EB1E2F-70ED-4413-81DF-47D3F672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2371762" y="11819697"/>
            <a:ext cx="4486238" cy="378546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r>
              <a:rPr lang="he-IL" sz="1600" b="1" dirty="0">
                <a:solidFill>
                  <a:schemeClr val="bg1"/>
                </a:solidFill>
              </a:rPr>
              <a:t>דו"ח </a:t>
            </a:r>
            <a:r>
              <a:rPr lang="he-IL" sz="1600" b="1" dirty="0" err="1">
                <a:solidFill>
                  <a:schemeClr val="bg1"/>
                </a:solidFill>
              </a:rPr>
              <a:t>פרוייקט</a:t>
            </a:r>
            <a:r>
              <a:rPr lang="he-IL" sz="1600" b="1" dirty="0">
                <a:solidFill>
                  <a:schemeClr val="bg1"/>
                </a:solidFill>
              </a:rPr>
              <a:t> - </a:t>
            </a:r>
            <a:r>
              <a:rPr lang="en-US" sz="1600" b="1" dirty="0">
                <a:solidFill>
                  <a:schemeClr val="bg1"/>
                </a:solidFill>
              </a:rPr>
              <a:t>ADL USA INVESTMENTS LLC</a:t>
            </a:r>
          </a:p>
        </p:txBody>
      </p:sp>
      <p:sp>
        <p:nvSpPr>
          <p:cNvPr id="18" name="מציין מיקום של מספר שקופית 7">
            <a:extLst>
              <a:ext uri="{FF2B5EF4-FFF2-40B4-BE49-F238E27FC236}">
                <a16:creationId xmlns:a16="http://schemas.microsoft.com/office/drawing/2014/main" id="{6060D56E-A784-45F0-BC5A-AE56501E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-1" y="11817700"/>
            <a:ext cx="499394" cy="374299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3A98EE3D-8CD1-4C3F-BD1C-C98C9596463C}" type="slidenum">
              <a:rPr lang="en-US" sz="1600" b="1" cap="all" smtClean="0">
                <a:solidFill>
                  <a:schemeClr val="bg1"/>
                </a:solidFill>
              </a:rPr>
              <a:pPr algn="ctr"/>
              <a:t>2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20" name="מציין מיקום תוכן 2">
            <a:extLst>
              <a:ext uri="{FF2B5EF4-FFF2-40B4-BE49-F238E27FC236}">
                <a16:creationId xmlns:a16="http://schemas.microsoft.com/office/drawing/2014/main" id="{CE61F287-7F14-4AA8-9750-9797334BA0DA}"/>
              </a:ext>
            </a:extLst>
          </p:cNvPr>
          <p:cNvSpPr txBox="1">
            <a:spLocks/>
          </p:cNvSpPr>
          <p:nvPr/>
        </p:nvSpPr>
        <p:spPr>
          <a:xfrm flipH="1">
            <a:off x="383819" y="1623971"/>
            <a:ext cx="6222797" cy="6165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1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he-IL" sz="1400" dirty="0"/>
              <a:t>משקיעים יקרים, </a:t>
            </a:r>
          </a:p>
          <a:p>
            <a:pPr algn="just">
              <a:lnSpc>
                <a:spcPct val="150000"/>
              </a:lnSpc>
            </a:pPr>
            <a:r>
              <a:rPr lang="he-IL" sz="1400" dirty="0"/>
              <a:t>אנו מתכבדים להגיש לכם את דו"ח </a:t>
            </a:r>
            <a:r>
              <a:rPr lang="he-IL" sz="1400" dirty="0" err="1"/>
              <a:t>פרוייקט</a:t>
            </a:r>
            <a:r>
              <a:rPr lang="he-IL" sz="1400" dirty="0"/>
              <a:t> </a:t>
            </a:r>
            <a:r>
              <a:rPr lang="en-US" sz="1400" b="1" dirty="0"/>
              <a:t>3955 Delmont Dr.</a:t>
            </a:r>
            <a:r>
              <a:rPr lang="he-IL" sz="1400" b="1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he-IL" sz="1400" b="1" u="sng" dirty="0"/>
              <a:t>כללי</a:t>
            </a:r>
            <a:endParaRPr lang="he-IL" sz="1400" u="sng" dirty="0"/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הנכס נרכש ב- 11.5.21. הנכס נמכר ב- 24.11.21. </a:t>
            </a:r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משך </a:t>
            </a:r>
            <a:r>
              <a:rPr lang="he-IL" sz="1400" dirty="0" err="1"/>
              <a:t>הפרוייקט</a:t>
            </a:r>
            <a:r>
              <a:rPr lang="he-IL" sz="1400" dirty="0"/>
              <a:t> 6 חודשים ו- 13 ימים.</a:t>
            </a:r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עלות כוללת (</a:t>
            </a:r>
            <a:r>
              <a:rPr lang="en-US" sz="1400" dirty="0"/>
              <a:t>All In</a:t>
            </a:r>
            <a:r>
              <a:rPr lang="he-IL" sz="1400" dirty="0"/>
              <a:t>) – </a:t>
            </a:r>
            <a:r>
              <a:rPr lang="he-IL" sz="1400" b="1" dirty="0"/>
              <a:t>105,061$.</a:t>
            </a:r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מחיר מכירה – </a:t>
            </a:r>
            <a:r>
              <a:rPr lang="he-IL" sz="1400" b="1" dirty="0"/>
              <a:t>150,000$. </a:t>
            </a:r>
            <a:r>
              <a:rPr lang="he-IL" sz="1400" dirty="0"/>
              <a:t>נטו לאחר הוצאות מכירה </a:t>
            </a:r>
            <a:r>
              <a:rPr lang="he-IL" sz="1400" b="1" dirty="0"/>
              <a:t>– 122,825.93$. </a:t>
            </a:r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אחוזי רווח </a:t>
            </a:r>
            <a:r>
              <a:rPr lang="he-IL" sz="1400" dirty="0" err="1"/>
              <a:t>הפרוייקט</a:t>
            </a:r>
            <a:r>
              <a:rPr lang="he-IL" sz="1400" dirty="0"/>
              <a:t> – </a:t>
            </a:r>
            <a:r>
              <a:rPr lang="he-IL" sz="1400" b="1" dirty="0"/>
              <a:t>29%.</a:t>
            </a:r>
          </a:p>
          <a:p>
            <a:pPr marL="614362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1400" dirty="0"/>
              <a:t>אחוז רווח נקי למשקיע – </a:t>
            </a:r>
            <a:r>
              <a:rPr lang="he-IL" sz="1400" b="1" dirty="0"/>
              <a:t>17%.</a:t>
            </a:r>
          </a:p>
          <a:p>
            <a:pPr algn="just">
              <a:lnSpc>
                <a:spcPct val="150000"/>
              </a:lnSpc>
            </a:pPr>
            <a:endParaRPr lang="he-IL" sz="1400" b="1" u="sng" dirty="0"/>
          </a:p>
          <a:p>
            <a:pPr algn="just">
              <a:lnSpc>
                <a:spcPct val="150000"/>
              </a:lnSpc>
            </a:pPr>
            <a:r>
              <a:rPr lang="he-IL" sz="1400" b="1" u="sng" dirty="0"/>
              <a:t>תכנון מול ביצוע</a:t>
            </a:r>
          </a:p>
          <a:p>
            <a:pPr marL="271462" algn="just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endParaRPr lang="he-IL" sz="1400" dirty="0"/>
          </a:p>
          <a:p>
            <a:pPr algn="l">
              <a:lnSpc>
                <a:spcPct val="150000"/>
              </a:lnSpc>
            </a:pPr>
            <a:r>
              <a:rPr lang="he-IL" sz="1400" dirty="0"/>
              <a:t>נשמח לעמוד לרשותכם בכל עת לכל שאלה. </a:t>
            </a:r>
          </a:p>
        </p:txBody>
      </p:sp>
      <p:graphicFrame>
        <p:nvGraphicFramePr>
          <p:cNvPr id="4" name="טבלה 3">
            <a:extLst>
              <a:ext uri="{FF2B5EF4-FFF2-40B4-BE49-F238E27FC236}">
                <a16:creationId xmlns:a16="http://schemas.microsoft.com/office/drawing/2014/main" id="{E481D9C9-AFC2-4B18-BC7A-779E4C47B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141977"/>
              </p:ext>
            </p:extLst>
          </p:nvPr>
        </p:nvGraphicFramePr>
        <p:xfrm>
          <a:off x="602754" y="6421563"/>
          <a:ext cx="5652491" cy="2272445"/>
        </p:xfrm>
        <a:graphic>
          <a:graphicData uri="http://schemas.openxmlformats.org/drawingml/2006/table">
            <a:tbl>
              <a:tblPr/>
              <a:tblGrid>
                <a:gridCol w="1261717">
                  <a:extLst>
                    <a:ext uri="{9D8B030D-6E8A-4147-A177-3AD203B41FA5}">
                      <a16:colId xmlns:a16="http://schemas.microsoft.com/office/drawing/2014/main" val="900288199"/>
                    </a:ext>
                  </a:extLst>
                </a:gridCol>
                <a:gridCol w="1261717">
                  <a:extLst>
                    <a:ext uri="{9D8B030D-6E8A-4147-A177-3AD203B41FA5}">
                      <a16:colId xmlns:a16="http://schemas.microsoft.com/office/drawing/2014/main" val="1270740862"/>
                    </a:ext>
                  </a:extLst>
                </a:gridCol>
                <a:gridCol w="1211248">
                  <a:extLst>
                    <a:ext uri="{9D8B030D-6E8A-4147-A177-3AD203B41FA5}">
                      <a16:colId xmlns:a16="http://schemas.microsoft.com/office/drawing/2014/main" val="3559645983"/>
                    </a:ext>
                  </a:extLst>
                </a:gridCol>
                <a:gridCol w="1917809">
                  <a:extLst>
                    <a:ext uri="{9D8B030D-6E8A-4147-A177-3AD203B41FA5}">
                      <a16:colId xmlns:a16="http://schemas.microsoft.com/office/drawing/2014/main" val="4012699004"/>
                    </a:ext>
                  </a:extLst>
                </a:gridCol>
              </a:tblGrid>
              <a:tr h="158305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הערות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50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50FA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ביצוע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05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תכנון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B005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05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dirty="0">
                          <a:solidFill>
                            <a:srgbClr val="FFFFFF"/>
                          </a:solidFill>
                          <a:effectLst/>
                        </a:rPr>
                        <a:t>נושא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0FF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31424"/>
                  </a:ext>
                </a:extLst>
              </a:tr>
              <a:tr h="46905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החזרים יחסיים בגין מיסוי ושכירות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77,863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80,000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עלות רכישה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960790"/>
                  </a:ext>
                </a:extLst>
              </a:tr>
              <a:tr h="234526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645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885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עלויות בדיקה וסגירת עסקה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387863"/>
                  </a:ext>
                </a:extLst>
              </a:tr>
              <a:tr h="234526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1,409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550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עלויות נוספות (מיסים, ביטוח)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719650"/>
                  </a:ext>
                </a:extLst>
              </a:tr>
              <a:tr h="46905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כולל מים, גז, חשמל, מוצרי חשמל וכו'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23,145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21,275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עלויות שיפוץ והשבחה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3795"/>
                  </a:ext>
                </a:extLst>
              </a:tr>
              <a:tr h="15830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עלויות ניהול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052078"/>
                  </a:ext>
                </a:extLst>
              </a:tr>
              <a:tr h="46905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dirty="0">
                          <a:effectLst/>
                        </a:rPr>
                        <a:t>ההפרש ע"ס 351$    </a:t>
                      </a:r>
                      <a:r>
                        <a:rPr lang="en-US" sz="1200" dirty="0">
                          <a:effectLst/>
                        </a:rPr>
                        <a:t>ADL</a:t>
                      </a:r>
                      <a:r>
                        <a:rPr lang="he-IL" sz="1200" dirty="0">
                          <a:effectLst/>
                        </a:rPr>
                        <a:t>הושלם ע"י </a:t>
                      </a:r>
                      <a:endParaRPr lang="en-US" sz="1200" dirty="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105,061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>
                          <a:effectLst/>
                        </a:rPr>
                        <a:t>104,710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סה"כ השקעה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9113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926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/>
        </p:nvSpPr>
        <p:spPr>
          <a:xfrm>
            <a:off x="362153" y="845339"/>
            <a:ext cx="6133693" cy="388158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1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e-IL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פירוט</a:t>
            </a:r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FF7B286C-436A-4104-97F2-8C1997675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00" y="71814"/>
            <a:ext cx="836386" cy="647482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2D033232-6658-4B8D-BE57-09F9145257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4629" y="11819697"/>
            <a:ext cx="1841899" cy="372303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90E12743-7C05-46B6-A670-712F3FF2BF46}" type="datetime13">
              <a:rPr lang="he-IL" sz="1600" b="1" cap="all" smtClean="0">
                <a:solidFill>
                  <a:schemeClr val="bg1"/>
                </a:solidFill>
              </a:rPr>
              <a:pPr algn="ctr"/>
              <a:t>10.03.2022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7" name="מציין מיקום של כותרת תחתונה 6">
            <a:extLst>
              <a:ext uri="{FF2B5EF4-FFF2-40B4-BE49-F238E27FC236}">
                <a16:creationId xmlns:a16="http://schemas.microsoft.com/office/drawing/2014/main" id="{58EB1E2F-70ED-4413-81DF-47D3F672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flipH="1">
            <a:off x="2371762" y="11819697"/>
            <a:ext cx="4486238" cy="378546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r>
              <a:rPr lang="he-IL" sz="1600" b="1" dirty="0">
                <a:solidFill>
                  <a:schemeClr val="bg1"/>
                </a:solidFill>
              </a:rPr>
              <a:t>דו"ח </a:t>
            </a:r>
            <a:r>
              <a:rPr lang="he-IL" sz="1600" b="1" dirty="0" err="1">
                <a:solidFill>
                  <a:schemeClr val="bg1"/>
                </a:solidFill>
              </a:rPr>
              <a:t>פרוייקט</a:t>
            </a:r>
            <a:r>
              <a:rPr lang="he-IL" sz="1600" b="1" dirty="0">
                <a:solidFill>
                  <a:schemeClr val="bg1"/>
                </a:solidFill>
              </a:rPr>
              <a:t> - </a:t>
            </a:r>
            <a:r>
              <a:rPr lang="en-US" sz="1600" b="1" dirty="0">
                <a:solidFill>
                  <a:schemeClr val="bg1"/>
                </a:solidFill>
              </a:rPr>
              <a:t>ADL USA INVESTMENTS LLC</a:t>
            </a:r>
          </a:p>
        </p:txBody>
      </p:sp>
      <p:sp>
        <p:nvSpPr>
          <p:cNvPr id="18" name="מציין מיקום של מספר שקופית 7">
            <a:extLst>
              <a:ext uri="{FF2B5EF4-FFF2-40B4-BE49-F238E27FC236}">
                <a16:creationId xmlns:a16="http://schemas.microsoft.com/office/drawing/2014/main" id="{6060D56E-A784-45F0-BC5A-AE56501E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H="1">
            <a:off x="-1" y="11817700"/>
            <a:ext cx="499394" cy="374299"/>
          </a:xfrm>
          <a:solidFill>
            <a:schemeClr val="tx1">
              <a:lumMod val="75000"/>
              <a:lumOff val="25000"/>
            </a:schemeClr>
          </a:solidFill>
        </p:spPr>
        <p:txBody>
          <a:bodyPr vert="horz" lIns="91440" tIns="45720" rIns="91440" bIns="45720" rtlCol="1" anchor="ctr"/>
          <a:lstStyle/>
          <a:p>
            <a:pPr algn="ctr"/>
            <a:fld id="{3A98EE3D-8CD1-4C3F-BD1C-C98C9596463C}" type="slidenum">
              <a:rPr lang="en-US" sz="1600" b="1" cap="all" smtClean="0">
                <a:solidFill>
                  <a:schemeClr val="bg1"/>
                </a:solidFill>
              </a:rPr>
              <a:pPr algn="ctr"/>
              <a:t>3</a:t>
            </a:fld>
            <a:endParaRPr lang="en-US" sz="1600" b="1" cap="all" dirty="0">
              <a:solidFill>
                <a:schemeClr val="bg1"/>
              </a:solidFill>
            </a:endParaRP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F0A495A9-47B3-4A7B-B476-4809570BF98D}"/>
              </a:ext>
            </a:extLst>
          </p:cNvPr>
          <p:cNvSpPr txBox="1"/>
          <p:nvPr/>
        </p:nvSpPr>
        <p:spPr>
          <a:xfrm>
            <a:off x="3064438" y="4316349"/>
            <a:ext cx="343140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he-IL" sz="1400" b="1" u="sng" dirty="0"/>
              <a:t>עלויות מכירה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D33BEE46-B08F-48DF-9CA0-ACBA57131A77}"/>
              </a:ext>
            </a:extLst>
          </p:cNvPr>
          <p:cNvSpPr txBox="1"/>
          <p:nvPr/>
        </p:nvSpPr>
        <p:spPr>
          <a:xfrm>
            <a:off x="3064438" y="1596997"/>
            <a:ext cx="3431406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he-IL" sz="1400" b="1" u="sng" dirty="0"/>
              <a:t>עלויות שיפוץ</a:t>
            </a:r>
          </a:p>
        </p:txBody>
      </p:sp>
      <p:graphicFrame>
        <p:nvGraphicFramePr>
          <p:cNvPr id="6" name="טבלה 5">
            <a:extLst>
              <a:ext uri="{FF2B5EF4-FFF2-40B4-BE49-F238E27FC236}">
                <a16:creationId xmlns:a16="http://schemas.microsoft.com/office/drawing/2014/main" id="{A1C0FB45-6015-4C3D-8966-7CC2B60E4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8230"/>
              </p:ext>
            </p:extLst>
          </p:nvPr>
        </p:nvGraphicFramePr>
        <p:xfrm>
          <a:off x="602753" y="2217009"/>
          <a:ext cx="5652493" cy="1635813"/>
        </p:xfrm>
        <a:graphic>
          <a:graphicData uri="http://schemas.openxmlformats.org/drawingml/2006/table">
            <a:tbl>
              <a:tblPr/>
              <a:tblGrid>
                <a:gridCol w="1624280">
                  <a:extLst>
                    <a:ext uri="{9D8B030D-6E8A-4147-A177-3AD203B41FA5}">
                      <a16:colId xmlns:a16="http://schemas.microsoft.com/office/drawing/2014/main" val="3760871289"/>
                    </a:ext>
                  </a:extLst>
                </a:gridCol>
                <a:gridCol w="1559308">
                  <a:extLst>
                    <a:ext uri="{9D8B030D-6E8A-4147-A177-3AD203B41FA5}">
                      <a16:colId xmlns:a16="http://schemas.microsoft.com/office/drawing/2014/main" val="2503451897"/>
                    </a:ext>
                  </a:extLst>
                </a:gridCol>
                <a:gridCol w="2468905">
                  <a:extLst>
                    <a:ext uri="{9D8B030D-6E8A-4147-A177-3AD203B41FA5}">
                      <a16:colId xmlns:a16="http://schemas.microsoft.com/office/drawing/2014/main" val="1563944193"/>
                    </a:ext>
                  </a:extLst>
                </a:gridCol>
              </a:tblGrid>
              <a:tr h="309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הערות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B068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6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68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עלות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B06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66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6F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dirty="0">
                          <a:solidFill>
                            <a:srgbClr val="FFFFFF"/>
                          </a:solidFill>
                          <a:effectLst/>
                        </a:rPr>
                        <a:t>נושא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B066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66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662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886876"/>
                  </a:ext>
                </a:extLst>
              </a:tr>
              <a:tr h="265267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20,100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קבלן ראשי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245923"/>
                  </a:ext>
                </a:extLst>
              </a:tr>
              <a:tr h="265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גז, מים, חשמל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988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</a:rPr>
                        <a:t>Utilities</a:t>
                      </a:r>
                      <a:endParaRPr lang="en-US" sz="1200" b="1" dirty="0">
                        <a:effectLst/>
                      </a:endParaRP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3886818"/>
                  </a:ext>
                </a:extLst>
              </a:tr>
              <a:tr h="265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מוצרי חשמל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dirty="0">
                          <a:effectLst/>
                        </a:rPr>
                        <a:t>Appliances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899435"/>
                  </a:ext>
                </a:extLst>
              </a:tr>
              <a:tr h="265267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עלויות העברות וכו'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57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בנקים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179724"/>
                  </a:ext>
                </a:extLst>
              </a:tr>
              <a:tr h="265267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23,145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סה"כ עלויות שיפוץ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614689"/>
                  </a:ext>
                </a:extLst>
              </a:tr>
            </a:tbl>
          </a:graphicData>
        </a:graphic>
      </p:graphicFrame>
      <p:graphicFrame>
        <p:nvGraphicFramePr>
          <p:cNvPr id="9" name="טבלה 8">
            <a:extLst>
              <a:ext uri="{FF2B5EF4-FFF2-40B4-BE49-F238E27FC236}">
                <a16:creationId xmlns:a16="http://schemas.microsoft.com/office/drawing/2014/main" id="{1B9D9537-B864-4999-8DDF-4EA0FA954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880234"/>
              </p:ext>
            </p:extLst>
          </p:nvPr>
        </p:nvGraphicFramePr>
        <p:xfrm>
          <a:off x="602753" y="4997641"/>
          <a:ext cx="5652493" cy="4281110"/>
        </p:xfrm>
        <a:graphic>
          <a:graphicData uri="http://schemas.openxmlformats.org/drawingml/2006/table">
            <a:tbl>
              <a:tblPr/>
              <a:tblGrid>
                <a:gridCol w="1624280">
                  <a:extLst>
                    <a:ext uri="{9D8B030D-6E8A-4147-A177-3AD203B41FA5}">
                      <a16:colId xmlns:a16="http://schemas.microsoft.com/office/drawing/2014/main" val="2579800865"/>
                    </a:ext>
                  </a:extLst>
                </a:gridCol>
                <a:gridCol w="1559309">
                  <a:extLst>
                    <a:ext uri="{9D8B030D-6E8A-4147-A177-3AD203B41FA5}">
                      <a16:colId xmlns:a16="http://schemas.microsoft.com/office/drawing/2014/main" val="3683499781"/>
                    </a:ext>
                  </a:extLst>
                </a:gridCol>
                <a:gridCol w="2468904">
                  <a:extLst>
                    <a:ext uri="{9D8B030D-6E8A-4147-A177-3AD203B41FA5}">
                      <a16:colId xmlns:a16="http://schemas.microsoft.com/office/drawing/2014/main" val="1644332370"/>
                    </a:ext>
                  </a:extLst>
                </a:gridCol>
              </a:tblGrid>
              <a:tr h="399965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הערות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702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02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702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>
                          <a:solidFill>
                            <a:srgbClr val="FFFFFF"/>
                          </a:solidFill>
                          <a:effectLst/>
                        </a:rPr>
                        <a:t>עלות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102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023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400" b="1" dirty="0">
                          <a:solidFill>
                            <a:srgbClr val="FFFFFF"/>
                          </a:solidFill>
                          <a:effectLst/>
                        </a:rPr>
                        <a:t>נושא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5555169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150,000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מחיר מכירה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275012"/>
                  </a:ext>
                </a:extLst>
              </a:tr>
              <a:tr h="296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6%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9,000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עמלת מתווכים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045897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1,565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התחשבנות מס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527734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1,446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עלויות חברת </a:t>
                      </a:r>
                      <a:r>
                        <a:rPr lang="he-IL" sz="1200" b="1" dirty="0" err="1">
                          <a:effectLst/>
                        </a:rPr>
                        <a:t>טייטל</a:t>
                      </a:r>
                      <a:endParaRPr lang="he-IL" sz="1200" b="1" dirty="0">
                        <a:effectLst/>
                      </a:endParaRP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007238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2,500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קרדיט לקונה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964844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>
                          <a:effectLst/>
                        </a:rPr>
                        <a:t>14,511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סה"כ עלויות מכירה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930880"/>
                  </a:ext>
                </a:extLst>
              </a:tr>
              <a:tr h="399965">
                <a:tc>
                  <a:txBody>
                    <a:bodyPr/>
                    <a:lstStyle/>
                    <a:p>
                      <a:pPr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104,710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החזר השקעה - משקיע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794996"/>
                  </a:ext>
                </a:extLst>
              </a:tr>
              <a:tr h="296271">
                <a:tc>
                  <a:txBody>
                    <a:bodyPr/>
                    <a:lstStyle/>
                    <a:p>
                      <a:pPr algn="ctr" rtl="0" fontAlgn="ctr"/>
                      <a:endParaRPr lang="he-IL" sz="1200">
                        <a:effectLst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dirty="0">
                          <a:effectLst/>
                        </a:rPr>
                        <a:t>351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dirty="0">
                          <a:effectLst/>
                        </a:rPr>
                        <a:t> ADL </a:t>
                      </a:r>
                      <a:r>
                        <a:rPr lang="he-IL" sz="1200" b="1" dirty="0">
                          <a:effectLst/>
                        </a:rPr>
                        <a:t>החזר השקעה -</a:t>
                      </a:r>
                      <a:endParaRPr lang="en-US" sz="1200" b="1" dirty="0">
                        <a:effectLst/>
                      </a:endParaRP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676113"/>
                  </a:ext>
                </a:extLst>
              </a:tr>
              <a:tr h="296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29%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>
                          <a:effectLst/>
                        </a:rPr>
                        <a:t>30,428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רווח </a:t>
                      </a:r>
                      <a:r>
                        <a:rPr lang="he-IL" sz="1200" b="1" dirty="0" err="1">
                          <a:effectLst/>
                        </a:rPr>
                        <a:t>פרוייקט</a:t>
                      </a:r>
                      <a:endParaRPr lang="he-IL" sz="1200" b="1" dirty="0">
                        <a:effectLst/>
                      </a:endParaRP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763478"/>
                  </a:ext>
                </a:extLst>
              </a:tr>
              <a:tr h="296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17%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>
                          <a:effectLst/>
                        </a:rPr>
                        <a:t>18,047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רווח משקיע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302644"/>
                  </a:ext>
                </a:extLst>
              </a:tr>
              <a:tr h="296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>
                          <a:effectLst/>
                        </a:rPr>
                        <a:t>12%</a:t>
                      </a: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0" dirty="0">
                          <a:effectLst/>
                        </a:rPr>
                        <a:t>12,381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b="1" dirty="0">
                          <a:effectLst/>
                        </a:rPr>
                        <a:t>רווח יזם</a:t>
                      </a:r>
                    </a:p>
                  </a:txBody>
                  <a:tcPr marL="19050" marR="19050" marT="0" marB="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126808"/>
                  </a:ext>
                </a:extLst>
              </a:tr>
            </a:tbl>
          </a:graphicData>
        </a:graphic>
      </p:graphicFrame>
      <p:sp>
        <p:nvSpPr>
          <p:cNvPr id="22" name="מלבן מעוגל 6">
            <a:extLst>
              <a:ext uri="{FF2B5EF4-FFF2-40B4-BE49-F238E27FC236}">
                <a16:creationId xmlns:a16="http://schemas.microsoft.com/office/drawing/2014/main" id="{A9C4AF15-8E4B-4F75-A5FA-B1395228A254}"/>
              </a:ext>
            </a:extLst>
          </p:cNvPr>
          <p:cNvSpPr/>
          <p:nvPr/>
        </p:nvSpPr>
        <p:spPr>
          <a:xfrm>
            <a:off x="247651" y="11029383"/>
            <a:ext cx="1997830" cy="627916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1" anchor="ctr"/>
          <a:lstStyle/>
          <a:p>
            <a:pPr algn="l"/>
            <a:r>
              <a:rPr lang="en-US" sz="1200" dirty="0" err="1">
                <a:solidFill>
                  <a:schemeClr val="tx1"/>
                </a:solidFill>
              </a:rPr>
              <a:t>Amitay</a:t>
            </a:r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chemeClr val="tx1"/>
                </a:solidFill>
              </a:rPr>
              <a:t>Kanarek</a:t>
            </a:r>
            <a:endParaRPr lang="en-US" sz="1200" dirty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052-9284052 </a:t>
            </a:r>
            <a:endParaRPr lang="he-IL" sz="1200" dirty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Amitayk99@gmail.com</a:t>
            </a:r>
          </a:p>
        </p:txBody>
      </p:sp>
      <p:sp>
        <p:nvSpPr>
          <p:cNvPr id="23" name="מלבן מעוגל 6">
            <a:extLst>
              <a:ext uri="{FF2B5EF4-FFF2-40B4-BE49-F238E27FC236}">
                <a16:creationId xmlns:a16="http://schemas.microsoft.com/office/drawing/2014/main" id="{7F34424D-196C-4268-910D-D5B349FBBC61}"/>
              </a:ext>
            </a:extLst>
          </p:cNvPr>
          <p:cNvSpPr/>
          <p:nvPr/>
        </p:nvSpPr>
        <p:spPr>
          <a:xfrm>
            <a:off x="4612519" y="11033855"/>
            <a:ext cx="1997830" cy="625864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1" anchor="ctr"/>
          <a:lstStyle/>
          <a:p>
            <a:pPr algn="l"/>
            <a:r>
              <a:rPr lang="en-US" sz="1200" dirty="0" err="1">
                <a:solidFill>
                  <a:schemeClr val="tx1"/>
                </a:solidFill>
              </a:rPr>
              <a:t>Lior</a:t>
            </a:r>
            <a:r>
              <a:rPr lang="en-US" sz="1200" dirty="0">
                <a:solidFill>
                  <a:schemeClr val="tx1"/>
                </a:solidFill>
              </a:rPr>
              <a:t> Stein</a:t>
            </a: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054-4906535</a:t>
            </a:r>
            <a:endParaRPr lang="he-IL" sz="1200" dirty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lior@liorstein.com‏</a:t>
            </a:r>
          </a:p>
        </p:txBody>
      </p:sp>
      <p:sp>
        <p:nvSpPr>
          <p:cNvPr id="24" name="מלבן מעוגל 6">
            <a:extLst>
              <a:ext uri="{FF2B5EF4-FFF2-40B4-BE49-F238E27FC236}">
                <a16:creationId xmlns:a16="http://schemas.microsoft.com/office/drawing/2014/main" id="{6EC1099F-D092-4C6D-808A-834013672C14}"/>
              </a:ext>
            </a:extLst>
          </p:cNvPr>
          <p:cNvSpPr/>
          <p:nvPr/>
        </p:nvSpPr>
        <p:spPr>
          <a:xfrm>
            <a:off x="2430085" y="11025085"/>
            <a:ext cx="1997830" cy="632214"/>
          </a:xfrm>
          <a:prstGeom prst="roundRect">
            <a:avLst>
              <a:gd name="adj" fmla="val 0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1" anchor="ctr"/>
          <a:lstStyle/>
          <a:p>
            <a:pPr algn="l"/>
            <a:r>
              <a:rPr lang="en-US" sz="1200" dirty="0">
                <a:solidFill>
                  <a:schemeClr val="tx1"/>
                </a:solidFill>
              </a:rPr>
              <a:t>David </a:t>
            </a:r>
            <a:r>
              <a:rPr lang="en-US" sz="1200" dirty="0" err="1">
                <a:solidFill>
                  <a:schemeClr val="tx1"/>
                </a:solidFill>
              </a:rPr>
              <a:t>Patt</a:t>
            </a:r>
            <a:endParaRPr lang="en-US" sz="1200" dirty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052-9463262</a:t>
            </a:r>
            <a:endParaRPr lang="he-IL" sz="1200" dirty="0">
              <a:solidFill>
                <a:schemeClr val="tx1"/>
              </a:solidFill>
            </a:endParaRPr>
          </a:p>
          <a:p>
            <a:pPr algn="l"/>
            <a:r>
              <a:rPr lang="en-US" sz="1200" dirty="0">
                <a:solidFill>
                  <a:schemeClr val="tx1"/>
                </a:solidFill>
              </a:rPr>
              <a:t>davidpatt1976@gmail.com‏</a:t>
            </a:r>
          </a:p>
        </p:txBody>
      </p:sp>
    </p:spTree>
    <p:extLst>
      <p:ext uri="{BB962C8B-B14F-4D97-AF65-F5344CB8AC3E}">
        <p14:creationId xmlns:p14="http://schemas.microsoft.com/office/powerpoint/2010/main" val="21235657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23280</TotalTime>
  <Words>294</Words>
  <Application>Microsoft Office PowerPoint</Application>
  <PresentationFormat>מסך רחב</PresentationFormat>
  <Paragraphs>115</Paragraphs>
  <Slides>3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Wingdings</vt:lpstr>
      <vt:lpstr>ערכת נושא Office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AMITAY KANAREK</cp:lastModifiedBy>
  <cp:revision>75</cp:revision>
  <dcterms:created xsi:type="dcterms:W3CDTF">2020-12-13T09:51:31Z</dcterms:created>
  <dcterms:modified xsi:type="dcterms:W3CDTF">2022-03-10T20:33:52Z</dcterms:modified>
</cp:coreProperties>
</file>